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4"/>
  </p:notesMasterIdLst>
  <p:handoutMasterIdLst>
    <p:handoutMasterId r:id="rId15"/>
  </p:handoutMasterIdLst>
  <p:sldIdLst>
    <p:sldId id="256" r:id="rId2"/>
    <p:sldId id="330" r:id="rId3"/>
    <p:sldId id="345" r:id="rId4"/>
    <p:sldId id="346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54" r:id="rId13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16"/>
      <p:bold r:id="rId17"/>
    </p:embeddedFont>
    <p:embeddedFont>
      <p:font typeface="Malgun Gothic" panose="020B0503020000020004" pitchFamily="50" charset="-127"/>
      <p:regular r:id="rId16"/>
      <p:bold r:id="rId17"/>
    </p:embeddedFont>
    <p:embeddedFont>
      <p:font typeface="Bigshot One" panose="020B0600000101010101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Georgia" panose="02040502050405020303" pitchFamily="18" charset="0"/>
      <p:regular r:id="rId27"/>
      <p:bold r:id="rId28"/>
      <p:italic r:id="rId29"/>
      <p:boldItalic r:id="rId30"/>
    </p:embeddedFont>
    <p:embeddedFont>
      <p:font typeface="Nunito" pitchFamily="2" charset="0"/>
      <p:regular r:id="rId31"/>
      <p:bold r:id="rId32"/>
      <p:italic r:id="rId33"/>
      <p:boldItalic r:id="rId34"/>
    </p:embeddedFont>
    <p:embeddedFont>
      <p:font typeface="Roboto Condensed Light" panose="02000000000000000000" pitchFamily="2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CA138E-0E33-4D1C-A45A-2F143132F184}">
  <a:tblStyle styleId="{1DCA138E-0E33-4D1C-A45A-2F143132F1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0" d="100"/>
          <a:sy n="80" d="100"/>
        </p:scale>
        <p:origin x="108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5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heme" Target="theme/theme1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5E30098-85A7-4990-BA63-6401FDE255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1BF0A8-A2FF-4438-AA70-0CCCC1996C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DE75C-D76B-447C-8317-58F045462BDF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1A4244-FC6A-442E-B552-646DEE8A70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C855E-8BBB-4B07-93AB-55889D4C89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150F7-2219-4FAD-A4A6-D62172177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6807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08aea85b7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08aea85b7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441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687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891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61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5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977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030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121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633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426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257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>
            <a:stCxn id="11" idx="1"/>
          </p:cNvCxnSpPr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rot="10800000">
            <a:off x="1273125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 rot="10800000">
            <a:off x="1483650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;p2"/>
          <p:cNvCxnSpPr/>
          <p:nvPr/>
        </p:nvCxnSpPr>
        <p:spPr>
          <a:xfrm rot="10800000">
            <a:off x="1694175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3100" y="1225950"/>
            <a:ext cx="5792100" cy="26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igshot One"/>
              <a:buNone/>
              <a:defRPr sz="7700">
                <a:latin typeface="Bigshot One"/>
                <a:ea typeface="Bigshot One"/>
                <a:cs typeface="Bigshot One"/>
                <a:sym typeface="Bigsho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5364400" y="3594700"/>
            <a:ext cx="2973000" cy="9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BF1874A9-EFC3-499D-BBF5-EBD5D963BC50}"/>
              </a:ext>
            </a:extLst>
          </p:cNvPr>
          <p:cNvSpPr/>
          <p:nvPr userDrawn="1"/>
        </p:nvSpPr>
        <p:spPr>
          <a:xfrm>
            <a:off x="1" y="1017600"/>
            <a:ext cx="9914374" cy="4125900"/>
          </a:xfrm>
          <a:prstGeom prst="snip2SameRect">
            <a:avLst/>
          </a:prstGeom>
          <a:solidFill>
            <a:schemeClr val="accent6">
              <a:lumMod val="9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Google Shape;29;p4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4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235009" y="1215752"/>
            <a:ext cx="858852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cxnSp>
        <p:nvCxnSpPr>
          <p:cNvPr id="32" name="Google Shape;32;p4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235009" y="539400"/>
            <a:ext cx="8588524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7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7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27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\\wsl$\docker-desktop-data\version-pack-data\community\docker\volumes\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etup.toast.com/posts/27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kerlabs.collabnix.com/docker/cheatshe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docker.com/compos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ker/awesome-compose" TargetMode="External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compose/compose-fil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compose/compose-fil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ctrTitle"/>
          </p:nvPr>
        </p:nvSpPr>
        <p:spPr>
          <a:xfrm>
            <a:off x="713100" y="1225950"/>
            <a:ext cx="5792100" cy="26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Docker </a:t>
            </a:r>
            <a:br>
              <a:rPr lang="en-US" dirty="0"/>
            </a:br>
            <a:r>
              <a:rPr lang="en-US" dirty="0"/>
              <a:t>Kubernetes</a:t>
            </a:r>
            <a:endParaRPr dirty="0"/>
          </a:p>
        </p:txBody>
      </p:sp>
      <p:pic>
        <p:nvPicPr>
          <p:cNvPr id="1026" name="Picture 2" descr="Docker-Logo_Horizontel_279x131">
            <a:extLst>
              <a:ext uri="{FF2B5EF4-FFF2-40B4-BE49-F238E27FC236}">
                <a16:creationId xmlns:a16="http://schemas.microsoft.com/office/drawing/2014/main" id="{0B98732A-B1F7-9B46-8042-1A6D16B61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289" y="908050"/>
            <a:ext cx="3543300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uberneteslogo">
            <a:extLst>
              <a:ext uri="{FF2B5EF4-FFF2-40B4-BE49-F238E27FC236}">
                <a16:creationId xmlns:a16="http://schemas.microsoft.com/office/drawing/2014/main" id="{C40ADF9E-73F4-4A41-972F-E7954B8E4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949" y="1803507"/>
            <a:ext cx="30480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Docker volume mount path(console)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992C66-8CE6-4B85-8D74-424C76293C63}"/>
              </a:ext>
            </a:extLst>
          </p:cNvPr>
          <p:cNvSpPr/>
          <p:nvPr/>
        </p:nvSpPr>
        <p:spPr>
          <a:xfrm>
            <a:off x="242316" y="1022014"/>
            <a:ext cx="8709883" cy="363762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52400" indent="0">
              <a:buNone/>
            </a:pPr>
            <a:r>
              <a:rPr lang="en-US" altLang="ko-KR" sz="800" dirty="0"/>
              <a:t>$ </a:t>
            </a:r>
            <a:r>
              <a:rPr lang="en-US" altLang="ko-KR" sz="800" dirty="0">
                <a:solidFill>
                  <a:srgbClr val="FF0000"/>
                </a:solidFill>
              </a:rPr>
              <a:t>docker inspect </a:t>
            </a:r>
            <a:r>
              <a:rPr lang="en-US" altLang="ko-KR" sz="800" dirty="0" err="1">
                <a:solidFill>
                  <a:srgbClr val="FF0000"/>
                </a:solidFill>
              </a:rPr>
              <a:t>wordpress-mysql_db_data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52400" indent="0">
              <a:buNone/>
            </a:pPr>
            <a:r>
              <a:rPr lang="en-US" altLang="ko-KR" sz="800" dirty="0"/>
              <a:t>..(</a:t>
            </a:r>
            <a:r>
              <a:rPr lang="ko-KR" altLang="en-US" sz="800" dirty="0"/>
              <a:t>중략</a:t>
            </a:r>
            <a:r>
              <a:rPr lang="en-US" altLang="ko-KR" sz="800" dirty="0"/>
              <a:t>)…</a:t>
            </a:r>
          </a:p>
          <a:p>
            <a:pPr marL="152400" indent="0">
              <a:buNone/>
            </a:pPr>
            <a:r>
              <a:rPr lang="en-US" altLang="ko-KR" sz="800" dirty="0"/>
              <a:t>"Mountpoint": "/var/lib/docker/volumes/</a:t>
            </a:r>
            <a:r>
              <a:rPr lang="en-US" altLang="ko-KR" sz="800" dirty="0" err="1"/>
              <a:t>wordpress-mysql_db_data</a:t>
            </a:r>
            <a:r>
              <a:rPr lang="en-US" altLang="ko-KR" sz="800" dirty="0"/>
              <a:t>/_data",</a:t>
            </a:r>
          </a:p>
          <a:p>
            <a:pPr marL="152400" indent="0">
              <a:buNone/>
            </a:pPr>
            <a:endParaRPr lang="en-US" altLang="ko-KR" sz="800" dirty="0"/>
          </a:p>
          <a:p>
            <a:pPr marL="152400" indent="0">
              <a:buNone/>
            </a:pPr>
            <a:r>
              <a:rPr lang="en-US" altLang="ko-KR" sz="800" dirty="0"/>
              <a:t># </a:t>
            </a:r>
            <a:r>
              <a:rPr lang="ko-KR" altLang="en-US" sz="800" dirty="0"/>
              <a:t>윈도우 </a:t>
            </a:r>
            <a:r>
              <a:rPr lang="en-US" altLang="ko-KR" sz="800" dirty="0" err="1"/>
              <a:t>wsl</a:t>
            </a:r>
            <a:r>
              <a:rPr lang="en-US" altLang="ko-KR" sz="800" dirty="0"/>
              <a:t> (</a:t>
            </a:r>
            <a:r>
              <a:rPr lang="en-US" altLang="ko-KR" sz="800" dirty="0" err="1"/>
              <a:t>powershell</a:t>
            </a:r>
            <a:r>
              <a:rPr lang="en-US" altLang="ko-KR" sz="800" dirty="0"/>
              <a:t> </a:t>
            </a:r>
            <a:r>
              <a:rPr lang="ko-KR" altLang="en-US" sz="800" dirty="0"/>
              <a:t>에서</a:t>
            </a:r>
            <a:r>
              <a:rPr lang="en-US" altLang="ko-KR" sz="800" dirty="0"/>
              <a:t>)</a:t>
            </a: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PS C:\Users\Public\Documents&gt; </a:t>
            </a:r>
            <a:r>
              <a:rPr lang="en-US" altLang="ko-KR" sz="800" dirty="0">
                <a:solidFill>
                  <a:srgbClr val="FF0000"/>
                </a:solidFill>
              </a:rPr>
              <a:t>cd </a:t>
            </a:r>
            <a:r>
              <a:rPr lang="en-US" altLang="ko-KR" sz="800" dirty="0">
                <a:solidFill>
                  <a:srgbClr val="FF0000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\\wsl$\docker-desktop-data\version-pack-data\community\docker\volumes\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PS </a:t>
            </a:r>
            <a:r>
              <a:rPr lang="en-US" altLang="ko-KR" sz="800" dirty="0" err="1">
                <a:solidFill>
                  <a:schemeClr val="bg2"/>
                </a:solidFill>
              </a:rPr>
              <a:t>Microsoft.PowerShell.Core</a:t>
            </a:r>
            <a:r>
              <a:rPr lang="en-US" altLang="ko-KR" sz="800" dirty="0">
                <a:solidFill>
                  <a:schemeClr val="bg2"/>
                </a:solidFill>
              </a:rPr>
              <a:t>\</a:t>
            </a:r>
            <a:r>
              <a:rPr lang="en-US" altLang="ko-KR" sz="800" dirty="0" err="1">
                <a:solidFill>
                  <a:schemeClr val="bg2"/>
                </a:solidFill>
              </a:rPr>
              <a:t>FileSystem</a:t>
            </a:r>
            <a:r>
              <a:rPr lang="en-US" altLang="ko-KR" sz="800" dirty="0">
                <a:solidFill>
                  <a:schemeClr val="bg2"/>
                </a:solidFill>
              </a:rPr>
              <a:t>::\\</a:t>
            </a:r>
            <a:r>
              <a:rPr lang="en-US" altLang="ko-KR" sz="800" dirty="0" err="1">
                <a:solidFill>
                  <a:schemeClr val="bg2"/>
                </a:solidFill>
              </a:rPr>
              <a:t>wsl</a:t>
            </a:r>
            <a:r>
              <a:rPr lang="en-US" altLang="ko-KR" sz="800" dirty="0">
                <a:solidFill>
                  <a:schemeClr val="bg2"/>
                </a:solidFill>
              </a:rPr>
              <a:t>$\docker-desktop-data\version-pack-data\community\docker\volumes&gt; </a:t>
            </a:r>
            <a:r>
              <a:rPr lang="en-US" altLang="ko-KR" sz="800" dirty="0" err="1">
                <a:solidFill>
                  <a:schemeClr val="bg2"/>
                </a:solidFill>
              </a:rPr>
              <a:t>dir</a:t>
            </a: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    </a:t>
            </a:r>
            <a:r>
              <a:rPr lang="ko-KR" altLang="en-US" sz="800" dirty="0">
                <a:solidFill>
                  <a:schemeClr val="bg2"/>
                </a:solidFill>
              </a:rPr>
              <a:t>디렉터리</a:t>
            </a:r>
            <a:r>
              <a:rPr lang="en-US" altLang="ko-KR" sz="800" dirty="0">
                <a:solidFill>
                  <a:schemeClr val="bg2"/>
                </a:solidFill>
              </a:rPr>
              <a:t>: \\wsl$\docker-desktop-data\version-pack-data\community\docker\volumes</a:t>
            </a:r>
          </a:p>
          <a:p>
            <a:pPr marL="152400" indent="0">
              <a:buNone/>
            </a:pP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Mode                 </a:t>
            </a:r>
            <a:r>
              <a:rPr lang="en-US" altLang="ko-KR" sz="800" dirty="0" err="1">
                <a:solidFill>
                  <a:schemeClr val="bg2"/>
                </a:solidFill>
              </a:rPr>
              <a:t>LastWriteTime</a:t>
            </a:r>
            <a:r>
              <a:rPr lang="en-US" altLang="ko-KR" sz="800" dirty="0">
                <a:solidFill>
                  <a:schemeClr val="bg2"/>
                </a:solidFill>
              </a:rPr>
              <a:t>         Length Name</a:t>
            </a: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----                 -------------         ------ ----</a:t>
            </a: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d-----      2022-01-14  </a:t>
            </a:r>
            <a:r>
              <a:rPr lang="ko-KR" altLang="en-US" sz="800" dirty="0">
                <a:solidFill>
                  <a:schemeClr val="bg2"/>
                </a:solidFill>
              </a:rPr>
              <a:t>오전 </a:t>
            </a:r>
            <a:r>
              <a:rPr lang="en-US" altLang="ko-KR" sz="800" dirty="0">
                <a:solidFill>
                  <a:schemeClr val="bg2"/>
                </a:solidFill>
              </a:rPr>
              <a:t>11:09                22106252766b8961e69f994bc0837d93dca3d83a504849b4f54d2f895be8c35d</a:t>
            </a: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d-----      2022-01-14  </a:t>
            </a:r>
            <a:r>
              <a:rPr lang="ko-KR" altLang="en-US" sz="800" dirty="0">
                <a:solidFill>
                  <a:schemeClr val="bg2"/>
                </a:solidFill>
              </a:rPr>
              <a:t>오전 </a:t>
            </a:r>
            <a:r>
              <a:rPr lang="en-US" altLang="ko-KR" sz="800" dirty="0">
                <a:solidFill>
                  <a:schemeClr val="bg2"/>
                </a:solidFill>
              </a:rPr>
              <a:t>11:09                </a:t>
            </a:r>
            <a:r>
              <a:rPr lang="en-US" altLang="ko-KR" sz="800" dirty="0" err="1">
                <a:solidFill>
                  <a:srgbClr val="FF0000"/>
                </a:solidFill>
              </a:rPr>
              <a:t>wordpress-mysql_db_data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-----l      2022-01-13   </a:t>
            </a:r>
            <a:r>
              <a:rPr lang="ko-KR" altLang="en-US" sz="800" dirty="0">
                <a:solidFill>
                  <a:schemeClr val="bg2"/>
                </a:solidFill>
              </a:rPr>
              <a:t>오후 </a:t>
            </a:r>
            <a:r>
              <a:rPr lang="en-US" altLang="ko-KR" sz="800" dirty="0">
                <a:solidFill>
                  <a:schemeClr val="bg2"/>
                </a:solidFill>
              </a:rPr>
              <a:t>8:17              0 </a:t>
            </a:r>
            <a:r>
              <a:rPr lang="en-US" altLang="ko-KR" sz="800" dirty="0" err="1">
                <a:solidFill>
                  <a:schemeClr val="bg2"/>
                </a:solidFill>
              </a:rPr>
              <a:t>backingFsBlockDev</a:t>
            </a: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------      2022-01-14  </a:t>
            </a:r>
            <a:r>
              <a:rPr lang="ko-KR" altLang="en-US" sz="800" dirty="0">
                <a:solidFill>
                  <a:schemeClr val="bg2"/>
                </a:solidFill>
              </a:rPr>
              <a:t>오전 </a:t>
            </a:r>
            <a:r>
              <a:rPr lang="en-US" altLang="ko-KR" sz="800" dirty="0">
                <a:solidFill>
                  <a:schemeClr val="bg2"/>
                </a:solidFill>
              </a:rPr>
              <a:t>11:09          32768 </a:t>
            </a:r>
            <a:r>
              <a:rPr lang="en-US" altLang="ko-KR" sz="800" dirty="0" err="1">
                <a:solidFill>
                  <a:schemeClr val="bg2"/>
                </a:solidFill>
              </a:rPr>
              <a:t>metadata.db</a:t>
            </a: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8478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Docker volume mount path(Docker Desktop)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9E7B05-E622-43B6-8FB4-D1845D2F5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16" y="1030386"/>
            <a:ext cx="3872824" cy="21956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9B06A6-4FEA-4E65-AAFF-3FFBFD7B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678" y="1030386"/>
            <a:ext cx="4764522" cy="270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1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r>
              <a:rPr lang="en-US" altLang="ko-KR" dirty="0"/>
              <a:t>(docker compose </a:t>
            </a:r>
            <a:r>
              <a:rPr lang="ko-KR" altLang="en-US" dirty="0"/>
              <a:t>와 </a:t>
            </a:r>
            <a:r>
              <a:rPr lang="ko-KR" altLang="en-US" dirty="0" err="1"/>
              <a:t>버전별</a:t>
            </a:r>
            <a:r>
              <a:rPr lang="ko-KR" altLang="en-US" dirty="0"/>
              <a:t> 특징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https://meetup.toast.com/posts/277</a:t>
            </a:r>
            <a:endParaRPr lang="en-US" altLang="ko-KR" dirty="0">
              <a:solidFill>
                <a:srgbClr val="0070C0"/>
              </a:solidFill>
            </a:endParaRPr>
          </a:p>
          <a:p>
            <a:pPr marL="152400" indent="0">
              <a:buNone/>
            </a:pPr>
            <a:endParaRPr lang="en-US" altLang="ko-KR" dirty="0">
              <a:solidFill>
                <a:srgbClr val="0070C0"/>
              </a:solidFill>
            </a:endParaRPr>
          </a:p>
          <a:p>
            <a:pPr marL="15240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(docker </a:t>
            </a:r>
            <a:r>
              <a:rPr lang="ko-KR" altLang="en-US" dirty="0">
                <a:solidFill>
                  <a:schemeClr val="tx1"/>
                </a:solidFill>
              </a:rPr>
              <a:t>및 </a:t>
            </a:r>
            <a:r>
              <a:rPr lang="en-US" altLang="ko-KR" dirty="0">
                <a:solidFill>
                  <a:schemeClr val="tx1"/>
                </a:solidFill>
              </a:rPr>
              <a:t>docker compose </a:t>
            </a:r>
            <a:r>
              <a:rPr lang="ko-KR" altLang="en-US" dirty="0">
                <a:solidFill>
                  <a:schemeClr val="tx1"/>
                </a:solidFill>
              </a:rPr>
              <a:t>명령어 정리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en-US" altLang="ko-K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https://dockerlabs.collabnix.com/docker/cheatsheet/</a:t>
            </a:r>
            <a:endParaRPr lang="en-US" altLang="ko-KR" dirty="0">
              <a:solidFill>
                <a:srgbClr val="0070C0"/>
              </a:solidFill>
            </a:endParaRPr>
          </a:p>
          <a:p>
            <a:pPr marL="152400" indent="0">
              <a:buNone/>
            </a:pPr>
            <a:endParaRPr lang="en-US" altLang="ko-KR" dirty="0">
              <a:solidFill>
                <a:srgbClr val="0070C0"/>
              </a:solidFill>
            </a:endParaRPr>
          </a:p>
          <a:p>
            <a:pPr marL="152400" indent="0">
              <a:buNone/>
            </a:pP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More references docker compose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9366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5" y="1030386"/>
            <a:ext cx="8709883" cy="3637626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Multiple isolated environments on a single host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Preserve volume data when containers are created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Only recreate containers that have changed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Variables and moving a composition between environments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Docker Engine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Run Compose apps on K8S(or Swarm) cluster</a:t>
            </a: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특징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FE30B8-38B6-474E-B56B-998EFF1B7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160488"/>
            <a:ext cx="43148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7" name="Google Shape;507;p40"/>
          <p:cNvSpPr txBox="1"/>
          <p:nvPr/>
        </p:nvSpPr>
        <p:spPr>
          <a:xfrm flipH="1">
            <a:off x="0" y="4847299"/>
            <a:ext cx="3034895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(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참고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) </a:t>
            </a:r>
            <a:r>
              <a:rPr lang="en-US" altLang="ko-KR" sz="800" dirty="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https://docs.docker.com/compose/</a:t>
            </a:r>
            <a:endParaRPr sz="800" dirty="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17233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docker-</a:t>
            </a:r>
            <a:r>
              <a:rPr 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compose.yml</a:t>
            </a:r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 overview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DFDA47-8711-4A2B-A888-CE6FE569A247}"/>
              </a:ext>
            </a:extLst>
          </p:cNvPr>
          <p:cNvSpPr/>
          <p:nvPr/>
        </p:nvSpPr>
        <p:spPr>
          <a:xfrm>
            <a:off x="365760" y="1165174"/>
            <a:ext cx="2289658" cy="321303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"3.7"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mysql:8.0.19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always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MYSQL_DATABASE=example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MYSQL_ROOT_PASSWORD=password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web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always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80:80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9" name="Google Shape;507;p40">
            <a:extLst>
              <a:ext uri="{FF2B5EF4-FFF2-40B4-BE49-F238E27FC236}">
                <a16:creationId xmlns:a16="http://schemas.microsoft.com/office/drawing/2014/main" id="{BD163B78-4468-4E80-AD67-3C00B386882B}"/>
              </a:ext>
            </a:extLst>
          </p:cNvPr>
          <p:cNvSpPr txBox="1"/>
          <p:nvPr/>
        </p:nvSpPr>
        <p:spPr>
          <a:xfrm flipH="1">
            <a:off x="-1" y="4847299"/>
            <a:ext cx="4001414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(awesome-compose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) </a:t>
            </a:r>
            <a:r>
              <a:rPr lang="en-US" altLang="ko-KR" sz="800" dirty="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https://github.com/docker/awesome-compose</a:t>
            </a:r>
            <a:endParaRPr sz="800" dirty="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ECE4C1-9B00-46D8-B43D-28C4E8735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155" y="2018996"/>
            <a:ext cx="1160252" cy="14712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7691D9-1C7B-4A1F-9F4F-1B9433784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069" y="2289429"/>
            <a:ext cx="455478" cy="5646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B3EB4-340E-4952-B657-C533488D0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069" y="3196399"/>
            <a:ext cx="455478" cy="564642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00AEDA7A-677E-40AA-9846-ECACD3C785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1777" y="1461440"/>
            <a:ext cx="557556" cy="55755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C0BFC54C-7DC1-41C1-AC04-BF565B6362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1777" y="2285998"/>
            <a:ext cx="557556" cy="55755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9258E92-4B6D-4DB3-849D-756319FAA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1777" y="3203485"/>
            <a:ext cx="557556" cy="5575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A90A48-8870-461A-8442-7C688A4F6E34}"/>
              </a:ext>
            </a:extLst>
          </p:cNvPr>
          <p:cNvSpPr txBox="1"/>
          <p:nvPr/>
        </p:nvSpPr>
        <p:spPr>
          <a:xfrm>
            <a:off x="5576069" y="2052079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app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24E5E4-E411-4939-A3AB-A108927F5631}"/>
              </a:ext>
            </a:extLst>
          </p:cNvPr>
          <p:cNvSpPr txBox="1"/>
          <p:nvPr/>
        </p:nvSpPr>
        <p:spPr>
          <a:xfrm>
            <a:off x="5601733" y="2947535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web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C3AEE3-4B69-4754-B2D5-4B9956A6E56E}"/>
              </a:ext>
            </a:extLst>
          </p:cNvPr>
          <p:cNvSpPr txBox="1"/>
          <p:nvPr/>
        </p:nvSpPr>
        <p:spPr>
          <a:xfrm>
            <a:off x="7695648" y="3091941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web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EDC1D6-63DB-4A46-A428-E8CEA6ED11DE}"/>
              </a:ext>
            </a:extLst>
          </p:cNvPr>
          <p:cNvSpPr txBox="1"/>
          <p:nvPr/>
        </p:nvSpPr>
        <p:spPr>
          <a:xfrm>
            <a:off x="7695648" y="2167483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app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A3E772-EBD8-44D6-82B1-C18EBEAD95E2}"/>
              </a:ext>
            </a:extLst>
          </p:cNvPr>
          <p:cNvSpPr txBox="1"/>
          <p:nvPr/>
        </p:nvSpPr>
        <p:spPr>
          <a:xfrm>
            <a:off x="7695648" y="1353718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solidFill>
                  <a:srgbClr val="FF0000"/>
                </a:solidFill>
              </a:rPr>
              <a:t>db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5B4AE4A7-FAF8-42AB-8E6D-8E807BF0B10E}"/>
              </a:ext>
            </a:extLst>
          </p:cNvPr>
          <p:cNvCxnSpPr>
            <a:stCxn id="3" idx="3"/>
            <a:endCxn id="5" idx="2"/>
          </p:cNvCxnSpPr>
          <p:nvPr/>
        </p:nvCxnSpPr>
        <p:spPr>
          <a:xfrm>
            <a:off x="2655418" y="2771693"/>
            <a:ext cx="1359863" cy="718573"/>
          </a:xfrm>
          <a:prstGeom prst="curvedConnector4">
            <a:avLst>
              <a:gd name="adj1" fmla="val 28670"/>
              <a:gd name="adj2" fmla="val 13181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E0E14572-2AF6-4D90-8EEA-3B3C6247C8D1}"/>
              </a:ext>
            </a:extLst>
          </p:cNvPr>
          <p:cNvCxnSpPr>
            <a:stCxn id="5" idx="3"/>
            <a:endCxn id="10" idx="1"/>
          </p:cNvCxnSpPr>
          <p:nvPr/>
        </p:nvCxnSpPr>
        <p:spPr>
          <a:xfrm flipV="1">
            <a:off x="4595407" y="2571750"/>
            <a:ext cx="980662" cy="182881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62267BB0-B769-4A4E-A901-F6485148A3D9}"/>
              </a:ext>
            </a:extLst>
          </p:cNvPr>
          <p:cNvCxnSpPr>
            <a:stCxn id="5" idx="3"/>
            <a:endCxn id="16" idx="2"/>
          </p:cNvCxnSpPr>
          <p:nvPr/>
        </p:nvCxnSpPr>
        <p:spPr>
          <a:xfrm>
            <a:off x="4595407" y="2754631"/>
            <a:ext cx="1208401" cy="1006410"/>
          </a:xfrm>
          <a:prstGeom prst="curvedConnector4">
            <a:avLst>
              <a:gd name="adj1" fmla="val 40577"/>
              <a:gd name="adj2" fmla="val 122714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1B1DAC55-ED18-4675-8020-031E3034F005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 flipV="1">
            <a:off x="4595407" y="1740218"/>
            <a:ext cx="3036370" cy="1014413"/>
          </a:xfrm>
          <a:prstGeom prst="curvedConnector3">
            <a:avLst>
              <a:gd name="adj1" fmla="val 16271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AD5FA6C6-CFA5-4018-ACC8-F3FD82C4E429}"/>
              </a:ext>
            </a:extLst>
          </p:cNvPr>
          <p:cNvCxnSpPr>
            <a:stCxn id="10" idx="3"/>
            <a:endCxn id="21" idx="1"/>
          </p:cNvCxnSpPr>
          <p:nvPr/>
        </p:nvCxnSpPr>
        <p:spPr>
          <a:xfrm flipV="1">
            <a:off x="6031547" y="2564776"/>
            <a:ext cx="1600230" cy="6974"/>
          </a:xfrm>
          <a:prstGeom prst="curved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5703E5CF-E3B0-4426-B7F1-CCF447ABFC2C}"/>
              </a:ext>
            </a:extLst>
          </p:cNvPr>
          <p:cNvCxnSpPr>
            <a:stCxn id="16" idx="3"/>
            <a:endCxn id="22" idx="1"/>
          </p:cNvCxnSpPr>
          <p:nvPr/>
        </p:nvCxnSpPr>
        <p:spPr>
          <a:xfrm>
            <a:off x="6031547" y="3478720"/>
            <a:ext cx="1600230" cy="3543"/>
          </a:xfrm>
          <a:prstGeom prst="curved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8ACCE12-F7FF-40E9-97A7-6B12162A090B}"/>
              </a:ext>
            </a:extLst>
          </p:cNvPr>
          <p:cNvSpPr txBox="1"/>
          <p:nvPr/>
        </p:nvSpPr>
        <p:spPr>
          <a:xfrm>
            <a:off x="5075294" y="3306134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build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61B862-4697-46DB-A587-34FFFBBBA6FE}"/>
              </a:ext>
            </a:extLst>
          </p:cNvPr>
          <p:cNvSpPr txBox="1"/>
          <p:nvPr/>
        </p:nvSpPr>
        <p:spPr>
          <a:xfrm>
            <a:off x="5087596" y="2646909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build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F40BAD-5323-4F10-BDF0-E65CE090109B}"/>
              </a:ext>
            </a:extLst>
          </p:cNvPr>
          <p:cNvSpPr txBox="1"/>
          <p:nvPr/>
        </p:nvSpPr>
        <p:spPr>
          <a:xfrm>
            <a:off x="6694143" y="1547314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run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36B7AC-5E18-4CD3-BCF3-D7A67601E743}"/>
              </a:ext>
            </a:extLst>
          </p:cNvPr>
          <p:cNvSpPr txBox="1"/>
          <p:nvPr/>
        </p:nvSpPr>
        <p:spPr>
          <a:xfrm>
            <a:off x="6715872" y="2315427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run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3BB96F-5A37-411D-9E12-C695A4229F18}"/>
              </a:ext>
            </a:extLst>
          </p:cNvPr>
          <p:cNvSpPr txBox="1"/>
          <p:nvPr/>
        </p:nvSpPr>
        <p:spPr>
          <a:xfrm>
            <a:off x="6749153" y="3199663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run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43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  <p:bldP spid="25" grpId="0"/>
      <p:bldP spid="26" grpId="0"/>
      <p:bldP spid="27" grpId="0"/>
      <p:bldP spid="44" grpId="0"/>
      <p:bldP spid="45" grpId="0"/>
      <p:bldP spid="46" grpId="0"/>
      <p:bldP spid="47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Compose file format vs Docker Engine versions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9" name="Google Shape;507;p40">
            <a:extLst>
              <a:ext uri="{FF2B5EF4-FFF2-40B4-BE49-F238E27FC236}">
                <a16:creationId xmlns:a16="http://schemas.microsoft.com/office/drawing/2014/main" id="{BD163B78-4468-4E80-AD67-3C00B386882B}"/>
              </a:ext>
            </a:extLst>
          </p:cNvPr>
          <p:cNvSpPr txBox="1"/>
          <p:nvPr/>
        </p:nvSpPr>
        <p:spPr>
          <a:xfrm flipH="1">
            <a:off x="-1" y="4847299"/>
            <a:ext cx="4001414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(Compose Specification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) </a:t>
            </a:r>
            <a:r>
              <a:rPr lang="en-US" altLang="ko-KR" sz="800" dirty="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https://docs.docker.com/compose/compose-file/</a:t>
            </a:r>
            <a:endParaRPr sz="800" dirty="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E2C516-2A19-48BC-9A35-AC62F736C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16" y="1030386"/>
            <a:ext cx="5054277" cy="36376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D2A5F0C-352A-4149-82E9-F63A77E6F2F9}"/>
              </a:ext>
            </a:extLst>
          </p:cNvPr>
          <p:cNvSpPr/>
          <p:nvPr/>
        </p:nvSpPr>
        <p:spPr>
          <a:xfrm>
            <a:off x="242316" y="1484986"/>
            <a:ext cx="5054277" cy="2560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6AE447A-F027-4A6E-A08B-C4D303CF5D59}"/>
              </a:ext>
            </a:extLst>
          </p:cNvPr>
          <p:cNvSpPr/>
          <p:nvPr/>
        </p:nvSpPr>
        <p:spPr>
          <a:xfrm>
            <a:off x="242316" y="3274467"/>
            <a:ext cx="5054277" cy="2560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A8DF6D-1867-4133-AAA5-5F85E1CF4005}"/>
              </a:ext>
            </a:extLst>
          </p:cNvPr>
          <p:cNvSpPr/>
          <p:nvPr/>
        </p:nvSpPr>
        <p:spPr>
          <a:xfrm>
            <a:off x="6195228" y="1231730"/>
            <a:ext cx="2289658" cy="321303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"3.7"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mysql:8.0.19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always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MYSQL_DATABASE=example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MYSQL_ROOT_PASSWORD=password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web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always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80:80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CC47D398-698A-411B-8F81-FA2BDF54FB17}"/>
              </a:ext>
            </a:extLst>
          </p:cNvPr>
          <p:cNvCxnSpPr>
            <a:cxnSpLocks/>
          </p:cNvCxnSpPr>
          <p:nvPr/>
        </p:nvCxnSpPr>
        <p:spPr>
          <a:xfrm flipV="1">
            <a:off x="5208422" y="1869033"/>
            <a:ext cx="1093014" cy="3658"/>
          </a:xfrm>
          <a:prstGeom prst="curved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35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Environment Variables &amp; run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9" name="Google Shape;507;p40">
            <a:extLst>
              <a:ext uri="{FF2B5EF4-FFF2-40B4-BE49-F238E27FC236}">
                <a16:creationId xmlns:a16="http://schemas.microsoft.com/office/drawing/2014/main" id="{BD163B78-4468-4E80-AD67-3C00B386882B}"/>
              </a:ext>
            </a:extLst>
          </p:cNvPr>
          <p:cNvSpPr txBox="1"/>
          <p:nvPr/>
        </p:nvSpPr>
        <p:spPr>
          <a:xfrm flipH="1">
            <a:off x="-1" y="4847299"/>
            <a:ext cx="4001414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(Compose Specification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) </a:t>
            </a:r>
            <a:r>
              <a:rPr lang="en-US" altLang="ko-KR" sz="800" dirty="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https://docs.docker.com/compose/compose-file/</a:t>
            </a:r>
            <a:endParaRPr sz="800" dirty="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A8DF6D-1867-4133-AAA5-5F85E1CF4005}"/>
              </a:ext>
            </a:extLst>
          </p:cNvPr>
          <p:cNvSpPr/>
          <p:nvPr/>
        </p:nvSpPr>
        <p:spPr>
          <a:xfrm>
            <a:off x="299176" y="1030386"/>
            <a:ext cx="2289658" cy="321303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MYSQL_DATABASE=example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MYSQL_ROOT_PASSWORD=password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60653-D940-4804-9D50-A248D62E7869}"/>
              </a:ext>
            </a:extLst>
          </p:cNvPr>
          <p:cNvSpPr txBox="1"/>
          <p:nvPr/>
        </p:nvSpPr>
        <p:spPr>
          <a:xfrm>
            <a:off x="299176" y="4323283"/>
            <a:ext cx="22896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.env</a:t>
            </a:r>
            <a:endParaRPr lang="ko-KR" altLang="en-US" sz="11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4787E01-5816-4EF3-8085-FFDFA6765212}"/>
              </a:ext>
            </a:extLst>
          </p:cNvPr>
          <p:cNvGrpSpPr/>
          <p:nvPr/>
        </p:nvGrpSpPr>
        <p:grpSpPr>
          <a:xfrm>
            <a:off x="3069617" y="1030386"/>
            <a:ext cx="3004765" cy="3574045"/>
            <a:chOff x="2801721" y="1032443"/>
            <a:chExt cx="3004765" cy="357404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8350732-7D87-4BF8-AF65-11A4AB671535}"/>
                </a:ext>
              </a:extLst>
            </p:cNvPr>
            <p:cNvSpPr/>
            <p:nvPr/>
          </p:nvSpPr>
          <p:spPr>
            <a:xfrm>
              <a:off x="2801721" y="1032443"/>
              <a:ext cx="3004765" cy="3213038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version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"3.7"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services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8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db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image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mysql:8.0.19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restart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always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environment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-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MYSQL_DATABASE=${MYSQL_DATABASE}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-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MYSQL_ROOT_PASSWORD</a:t>
              </a:r>
              <a:r>
                <a:rPr lang="en-US" altLang="ko-KR" sz="8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=${MYSQL_ROOT_PASSWORD}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build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app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web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build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web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restart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always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ports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-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80:80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6E700F-8A7F-4132-BF9E-4E7EAC7943AC}"/>
                </a:ext>
              </a:extLst>
            </p:cNvPr>
            <p:cNvSpPr txBox="1"/>
            <p:nvPr/>
          </p:nvSpPr>
          <p:spPr>
            <a:xfrm>
              <a:off x="2856584" y="4344878"/>
              <a:ext cx="29499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docker-compose</a:t>
              </a:r>
              <a:endParaRPr lang="ko-KR" altLang="en-US" sz="1100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35C4FD-4A8E-4389-A49F-380F4A65AC48}"/>
              </a:ext>
            </a:extLst>
          </p:cNvPr>
          <p:cNvSpPr/>
          <p:nvPr/>
        </p:nvSpPr>
        <p:spPr>
          <a:xfrm>
            <a:off x="6386171" y="1052112"/>
            <a:ext cx="2289658" cy="321303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 docker-compose \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–-env-file=.env \</a:t>
            </a: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up -d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248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Split Environments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C830E0D-DD32-4953-959C-FDAEC6B29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492692"/>
              </p:ext>
            </p:extLst>
          </p:nvPr>
        </p:nvGraphicFramePr>
        <p:xfrm>
          <a:off x="585216" y="1830070"/>
          <a:ext cx="7812636" cy="1905000"/>
        </p:xfrm>
        <a:graphic>
          <a:graphicData uri="http://schemas.openxmlformats.org/drawingml/2006/table">
            <a:tbl>
              <a:tblPr firstRow="1" bandRow="1">
                <a:tableStyleId>{1DCA138E-0E33-4D1C-A45A-2F143132F184}</a:tableStyleId>
              </a:tblPr>
              <a:tblGrid>
                <a:gridCol w="1403150">
                  <a:extLst>
                    <a:ext uri="{9D8B030D-6E8A-4147-A177-3AD203B41FA5}">
                      <a16:colId xmlns:a16="http://schemas.microsoft.com/office/drawing/2014/main" val="669548947"/>
                    </a:ext>
                  </a:extLst>
                </a:gridCol>
                <a:gridCol w="2005733">
                  <a:extLst>
                    <a:ext uri="{9D8B030D-6E8A-4147-A177-3AD203B41FA5}">
                      <a16:colId xmlns:a16="http://schemas.microsoft.com/office/drawing/2014/main" val="1048078191"/>
                    </a:ext>
                  </a:extLst>
                </a:gridCol>
                <a:gridCol w="1441095">
                  <a:extLst>
                    <a:ext uri="{9D8B030D-6E8A-4147-A177-3AD203B41FA5}">
                      <a16:colId xmlns:a16="http://schemas.microsoft.com/office/drawing/2014/main" val="701083922"/>
                    </a:ext>
                  </a:extLst>
                </a:gridCol>
                <a:gridCol w="2962658">
                  <a:extLst>
                    <a:ext uri="{9D8B030D-6E8A-4147-A177-3AD203B41FA5}">
                      <a16:colId xmlns:a16="http://schemas.microsoft.com/office/drawing/2014/main" val="728445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env file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520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local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./config/</a:t>
                      </a:r>
                      <a:r>
                        <a:rPr lang="en-US" altLang="ko-KR" sz="1000" dirty="0" err="1"/>
                        <a:t>local.env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개발 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docker-compose --env-file=./config/</a:t>
                      </a:r>
                      <a:r>
                        <a:rPr lang="en-US" altLang="ko-KR" sz="1000" dirty="0" err="1"/>
                        <a:t>local.env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3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test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./config/</a:t>
                      </a:r>
                      <a:r>
                        <a:rPr lang="en-US" altLang="ko-KR" sz="1000" dirty="0" err="1"/>
                        <a:t>test.env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docker-compose --env-file=./config/</a:t>
                      </a:r>
                      <a:r>
                        <a:rPr lang="en-US" altLang="ko-KR" sz="1000" dirty="0" err="1"/>
                        <a:t>test.env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89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stage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./config/</a:t>
                      </a:r>
                      <a:r>
                        <a:rPr lang="en-US" altLang="ko-KR" sz="1000" dirty="0" err="1"/>
                        <a:t>stage.env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관련자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docker-compose --env-file=./config/</a:t>
                      </a:r>
                      <a:r>
                        <a:rPr lang="en-US" altLang="ko-KR" sz="1000" dirty="0" err="1"/>
                        <a:t>stage.env</a:t>
                      </a:r>
                      <a:endParaRPr lang="ko-KR" altLang="en-US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089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production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./config/</a:t>
                      </a:r>
                      <a:r>
                        <a:rPr lang="en-US" altLang="ko-KR" sz="1000" dirty="0" err="1"/>
                        <a:t>prod.env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운영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docker-compose --env-file=./config/</a:t>
                      </a:r>
                      <a:r>
                        <a:rPr lang="en-US" altLang="ko-KR" sz="1000" dirty="0" err="1"/>
                        <a:t>prod.env</a:t>
                      </a:r>
                      <a:endParaRPr lang="ko-KR" altLang="en-US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312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57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Simple Application #1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B22D13-7EA1-46BA-B402-706723C5E672}"/>
              </a:ext>
            </a:extLst>
          </p:cNvPr>
          <p:cNvSpPr/>
          <p:nvPr/>
        </p:nvSpPr>
        <p:spPr>
          <a:xfrm>
            <a:off x="242316" y="1022014"/>
            <a:ext cx="3929009" cy="363762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2400" indent="0">
              <a:buNone/>
            </a:pPr>
            <a:r>
              <a:rPr lang="en-US" altLang="ko-KR" sz="1000" dirty="0"/>
              <a:t># WSL(Ubuntu-20.04) docker-k8s-hands-on </a:t>
            </a:r>
            <a:r>
              <a:rPr lang="ko-KR" altLang="en-US" sz="1000" dirty="0"/>
              <a:t>디렉토리로 이동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cd docker-k8s-hands-on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awesome-compose/nginx-</a:t>
            </a:r>
            <a:r>
              <a:rPr lang="en-US" altLang="ko-KR" sz="1000" dirty="0" err="1"/>
              <a:t>golang</a:t>
            </a:r>
            <a:r>
              <a:rPr lang="en-US" altLang="ko-KR" sz="1000" dirty="0"/>
              <a:t> </a:t>
            </a:r>
            <a:r>
              <a:rPr lang="ko-KR" altLang="en-US" sz="1000" dirty="0"/>
              <a:t>디렉토리로 이동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cd awesome-compose/nginx-</a:t>
            </a:r>
            <a:r>
              <a:rPr lang="en-US" altLang="ko-KR" sz="1000" dirty="0" err="1"/>
              <a:t>golang</a:t>
            </a:r>
            <a:endParaRPr lang="en-US" altLang="ko-KR" sz="1000" dirty="0"/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</a:t>
            </a:r>
            <a:r>
              <a:rPr lang="ko-KR" altLang="en-US" sz="1000" dirty="0"/>
              <a:t>디렉토리 구성 확인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</a:t>
            </a:r>
            <a:r>
              <a:rPr lang="en-US" altLang="ko-KR" sz="1000" dirty="0" err="1"/>
              <a:t>sudo</a:t>
            </a:r>
            <a:r>
              <a:rPr lang="en-US" altLang="ko-KR" sz="1000" dirty="0"/>
              <a:t> apt install tree</a:t>
            </a:r>
          </a:p>
          <a:p>
            <a:pPr marL="152400" indent="0">
              <a:buNone/>
            </a:pPr>
            <a:r>
              <a:rPr lang="en-US" altLang="ko-KR" sz="1000" dirty="0"/>
              <a:t>$ tree</a:t>
            </a: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├── README.md</a:t>
            </a: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├── backend</a:t>
            </a: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│   ├── </a:t>
            </a:r>
            <a:r>
              <a:rPr lang="en-US" altLang="ko-K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Dockerfile</a:t>
            </a:r>
            <a:endParaRPr lang="en-US" altLang="ko-K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│   └── </a:t>
            </a:r>
            <a:r>
              <a:rPr lang="en-US" altLang="ko-K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main.go</a:t>
            </a:r>
            <a:endParaRPr lang="en-US" altLang="ko-K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├── docker-</a:t>
            </a:r>
            <a:r>
              <a:rPr lang="en-US" altLang="ko-K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compose.yml</a:t>
            </a:r>
            <a:endParaRPr lang="en-US" altLang="ko-K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└── frontend</a:t>
            </a: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    ├── </a:t>
            </a:r>
            <a:r>
              <a:rPr lang="en-US" altLang="ko-K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Dockerfile</a:t>
            </a:r>
            <a:endParaRPr lang="en-US" altLang="ko-K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    └── </a:t>
            </a:r>
            <a:r>
              <a:rPr lang="en-US" altLang="ko-K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nginx.conf</a:t>
            </a:r>
            <a:endParaRPr lang="en-US" altLang="ko-K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52400" indent="0">
              <a:buNone/>
            </a:pPr>
            <a:b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2 directories, 6 files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025FF9-D052-45F9-B2CC-AEFCDA7BBEE5}"/>
              </a:ext>
            </a:extLst>
          </p:cNvPr>
          <p:cNvSpPr/>
          <p:nvPr/>
        </p:nvSpPr>
        <p:spPr>
          <a:xfrm>
            <a:off x="5023190" y="1038758"/>
            <a:ext cx="3929009" cy="363762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52400" lvl="1"/>
            <a:r>
              <a:rPr lang="en-US" altLang="ko-KR" sz="1000" dirty="0"/>
              <a:t># docker-compose </a:t>
            </a:r>
            <a:r>
              <a:rPr lang="ko-KR" altLang="en-US" sz="1000" dirty="0"/>
              <a:t>실행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docker-compose up –d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docker container </a:t>
            </a:r>
            <a:r>
              <a:rPr lang="ko-KR" altLang="en-US" sz="1000" dirty="0"/>
              <a:t>확인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docker </a:t>
            </a:r>
            <a:r>
              <a:rPr lang="en-US" altLang="ko-KR" sz="1000" dirty="0" err="1"/>
              <a:t>ps</a:t>
            </a:r>
            <a:r>
              <a:rPr lang="en-US" altLang="ko-KR" sz="1000" dirty="0"/>
              <a:t> </a:t>
            </a:r>
          </a:p>
          <a:p>
            <a:pPr marL="152400" indent="0">
              <a:buNone/>
            </a:pPr>
            <a:r>
              <a:rPr lang="en-US" altLang="ko-KR" sz="1000" dirty="0"/>
              <a:t>…(</a:t>
            </a:r>
            <a:r>
              <a:rPr lang="ko-KR" altLang="en-US" sz="1000" dirty="0"/>
              <a:t>중략</a:t>
            </a:r>
            <a:r>
              <a:rPr lang="en-US" altLang="ko-KR" sz="1000" dirty="0"/>
              <a:t>)…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</a:t>
            </a:r>
            <a:r>
              <a:rPr lang="ko-KR" altLang="en-US" sz="1000" dirty="0"/>
              <a:t>브라우저에서 확인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curl localhost:80</a:t>
            </a:r>
          </a:p>
          <a:p>
            <a:pPr lvl="1"/>
            <a:r>
              <a:rPr lang="en-US" altLang="ko-KR" sz="800" dirty="0"/>
              <a:t>          ##         .</a:t>
            </a:r>
          </a:p>
          <a:p>
            <a:pPr lvl="1"/>
            <a:r>
              <a:rPr lang="en-US" altLang="ko-KR" sz="800" dirty="0"/>
              <a:t>    ## ## ##        ==</a:t>
            </a:r>
          </a:p>
          <a:p>
            <a:pPr lvl="1"/>
            <a:r>
              <a:rPr lang="en-US" altLang="ko-KR" sz="800" dirty="0"/>
              <a:t> ## ## ## ## ##    ===</a:t>
            </a:r>
          </a:p>
          <a:p>
            <a:pPr lvl="1"/>
            <a:r>
              <a:rPr lang="en-US" altLang="ko-KR" sz="800" dirty="0"/>
              <a:t>/"""""""""""""""""\___/ ===</a:t>
            </a:r>
          </a:p>
          <a:p>
            <a:pPr lvl="1"/>
            <a:r>
              <a:rPr lang="en-US" altLang="ko-KR" sz="800" dirty="0"/>
              <a:t>{                       /  ===-</a:t>
            </a:r>
          </a:p>
          <a:p>
            <a:pPr lvl="1"/>
            <a:r>
              <a:rPr lang="en-US" altLang="ko-KR" sz="800" dirty="0"/>
              <a:t>\______ O           __/</a:t>
            </a:r>
          </a:p>
          <a:p>
            <a:pPr lvl="1"/>
            <a:r>
              <a:rPr lang="en-US" altLang="ko-KR" sz="800" dirty="0"/>
              <a:t> \    \         __/</a:t>
            </a:r>
          </a:p>
          <a:p>
            <a:pPr lvl="1"/>
            <a:r>
              <a:rPr lang="en-US" altLang="ko-KR" sz="800" dirty="0"/>
              <a:t>  \____\_______/</a:t>
            </a:r>
          </a:p>
          <a:p>
            <a:pPr lvl="1"/>
            <a:br>
              <a:rPr lang="en-US" altLang="ko-KR" sz="800" dirty="0"/>
            </a:br>
            <a:r>
              <a:rPr lang="en-US" altLang="ko-KR" sz="800" dirty="0"/>
              <a:t>    </a:t>
            </a:r>
          </a:p>
          <a:p>
            <a:pPr lvl="1"/>
            <a:r>
              <a:rPr lang="en-US" altLang="ko-KR" sz="800" dirty="0"/>
              <a:t>Hello from Docker!</a:t>
            </a:r>
          </a:p>
          <a:p>
            <a:pPr lvl="1"/>
            <a:endParaRPr lang="en-US" altLang="ko-KR" sz="800" dirty="0"/>
          </a:p>
          <a:p>
            <a:pPr marL="152400" indent="0">
              <a:buNone/>
            </a:pPr>
            <a:r>
              <a:rPr lang="en-US" altLang="ko-KR" sz="1000" dirty="0"/>
              <a:t># stop</a:t>
            </a:r>
          </a:p>
          <a:p>
            <a:pPr marL="152400" indent="0">
              <a:buNone/>
            </a:pPr>
            <a:r>
              <a:rPr lang="en-US" altLang="ko-KR" sz="1000" dirty="0"/>
              <a:t>$ docker-compose down</a:t>
            </a:r>
          </a:p>
          <a:p>
            <a:pPr lvl="1"/>
            <a:endParaRPr lang="en-US" altLang="ko-KR" sz="800" dirty="0"/>
          </a:p>
          <a:p>
            <a:pPr lvl="1"/>
            <a:endParaRPr lang="en-US" altLang="ko-KR" sz="800" dirty="0"/>
          </a:p>
          <a:p>
            <a:pPr lvl="1"/>
            <a:endParaRPr lang="en-US" altLang="ko-KR" sz="800" dirty="0"/>
          </a:p>
          <a:p>
            <a:pPr marL="152400" indent="0">
              <a:buNone/>
            </a:pPr>
            <a:endParaRPr lang="en-US" altLang="ko-KR" sz="1000" dirty="0"/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104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Simple Application #2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B22D13-7EA1-46BA-B402-706723C5E672}"/>
              </a:ext>
            </a:extLst>
          </p:cNvPr>
          <p:cNvSpPr/>
          <p:nvPr/>
        </p:nvSpPr>
        <p:spPr>
          <a:xfrm>
            <a:off x="242316" y="1022014"/>
            <a:ext cx="3929009" cy="363762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2400" indent="0">
              <a:buNone/>
            </a:pPr>
            <a:r>
              <a:rPr lang="en-US" altLang="ko-KR" sz="1000" dirty="0"/>
              <a:t># WSL(Ubuntu-20.04) docker-k8s-hands-on </a:t>
            </a:r>
            <a:r>
              <a:rPr lang="ko-KR" altLang="en-US" sz="1000" dirty="0"/>
              <a:t>디렉토리로 이동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cd docker-k8s-hands-on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awesome-compose/</a:t>
            </a:r>
            <a:r>
              <a:rPr lang="en-US" altLang="ko-KR" sz="1000" dirty="0" err="1"/>
              <a:t>wordpress-mysql</a:t>
            </a:r>
            <a:r>
              <a:rPr lang="en-US" altLang="ko-KR" sz="1000" dirty="0"/>
              <a:t> </a:t>
            </a:r>
            <a:r>
              <a:rPr lang="ko-KR" altLang="en-US" sz="1000" dirty="0"/>
              <a:t>디렉토리로 이동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cd awesome-compose/</a:t>
            </a:r>
            <a:r>
              <a:rPr lang="en-US" altLang="ko-KR" sz="1000" dirty="0" err="1"/>
              <a:t>wordpress-mysql</a:t>
            </a:r>
            <a:endParaRPr lang="en-US" altLang="ko-KR" sz="1000" dirty="0"/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</a:t>
            </a:r>
            <a:r>
              <a:rPr lang="ko-KR" altLang="en-US" sz="1000" dirty="0"/>
              <a:t>디렉토리 구성 확인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tree</a:t>
            </a:r>
          </a:p>
          <a:p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  .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 ├── README.md</a:t>
            </a: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 ├── docker-</a:t>
            </a:r>
            <a:r>
              <a:rPr lang="en-US" altLang="ko-K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compose.yaml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 └── output.jpg</a:t>
            </a:r>
          </a:p>
          <a:p>
            <a:b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 0 directories, 3 files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025FF9-D052-45F9-B2CC-AEFCDA7BBEE5}"/>
              </a:ext>
            </a:extLst>
          </p:cNvPr>
          <p:cNvSpPr/>
          <p:nvPr/>
        </p:nvSpPr>
        <p:spPr>
          <a:xfrm>
            <a:off x="5023190" y="1038758"/>
            <a:ext cx="3929009" cy="363762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52400" lvl="1"/>
            <a:r>
              <a:rPr lang="en-US" altLang="ko-KR" sz="1000" dirty="0"/>
              <a:t># docker-compose </a:t>
            </a:r>
            <a:r>
              <a:rPr lang="ko-KR" altLang="en-US" sz="1000" dirty="0"/>
              <a:t>실행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docker-compose up –d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docker container </a:t>
            </a:r>
            <a:r>
              <a:rPr lang="ko-KR" altLang="en-US" sz="1000" dirty="0"/>
              <a:t>확인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docker </a:t>
            </a:r>
            <a:r>
              <a:rPr lang="en-US" altLang="ko-KR" sz="1000" dirty="0" err="1"/>
              <a:t>ps</a:t>
            </a:r>
            <a:r>
              <a:rPr lang="en-US" altLang="ko-KR" sz="1000" dirty="0"/>
              <a:t> </a:t>
            </a:r>
          </a:p>
          <a:p>
            <a:pPr marL="152400" indent="0">
              <a:buNone/>
            </a:pPr>
            <a:r>
              <a:rPr lang="en-US" altLang="ko-KR" sz="1000" dirty="0"/>
              <a:t>…(</a:t>
            </a:r>
            <a:r>
              <a:rPr lang="ko-KR" altLang="en-US" sz="1000" dirty="0"/>
              <a:t>중략</a:t>
            </a:r>
            <a:r>
              <a:rPr lang="en-US" altLang="ko-KR" sz="1000" dirty="0"/>
              <a:t>)…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</a:t>
            </a:r>
            <a:r>
              <a:rPr lang="ko-KR" altLang="en-US" sz="1000" dirty="0"/>
              <a:t>브라우저에서 확인</a:t>
            </a:r>
            <a:endParaRPr lang="en-US" altLang="ko-KR" sz="1000" dirty="0"/>
          </a:p>
          <a:p>
            <a:pPr lvl="1"/>
            <a:endParaRPr lang="en-US" altLang="ko-KR" sz="800" dirty="0"/>
          </a:p>
          <a:p>
            <a:pPr marL="152400" indent="0">
              <a:buNone/>
            </a:pPr>
            <a:r>
              <a:rPr lang="en-US" altLang="ko-KR" sz="1000" dirty="0"/>
              <a:t># stop</a:t>
            </a:r>
          </a:p>
          <a:p>
            <a:pPr marL="152400" indent="0">
              <a:buNone/>
            </a:pPr>
            <a:r>
              <a:rPr lang="en-US" altLang="ko-KR" sz="1000" dirty="0"/>
              <a:t>$ docker-compose down</a:t>
            </a:r>
          </a:p>
          <a:p>
            <a:pPr lvl="1"/>
            <a:endParaRPr lang="en-US" altLang="ko-KR" sz="800" dirty="0"/>
          </a:p>
          <a:p>
            <a:pPr lvl="1"/>
            <a:endParaRPr lang="en-US" altLang="ko-KR" sz="800" dirty="0"/>
          </a:p>
          <a:p>
            <a:pPr lvl="1"/>
            <a:endParaRPr lang="en-US" altLang="ko-KR" sz="800" dirty="0"/>
          </a:p>
          <a:p>
            <a:pPr marL="152400" indent="0">
              <a:buNone/>
            </a:pPr>
            <a:endParaRPr lang="en-US" altLang="ko-KR" sz="1000" dirty="0"/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497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Simple Application #2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0EB0EC-9537-4DC2-8B96-D745AA93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028" y="1056518"/>
            <a:ext cx="2415244" cy="35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82021"/>
      </p:ext>
    </p:extLst>
  </p:cSld>
  <p:clrMapOvr>
    <a:masterClrMapping/>
  </p:clrMapOvr>
</p:sld>
</file>

<file path=ppt/theme/theme1.xml><?xml version="1.0" encoding="utf-8"?>
<a:theme xmlns:a="http://schemas.openxmlformats.org/drawingml/2006/main" name="Korean Minimalist Style Pitch Deck by Slidesgo">
  <a:themeElements>
    <a:clrScheme name="Simple Light">
      <a:dk1>
        <a:srgbClr val="212739"/>
      </a:dk1>
      <a:lt1>
        <a:srgbClr val="ECEBF8"/>
      </a:lt1>
      <a:dk2>
        <a:srgbClr val="FFFFFF"/>
      </a:dk2>
      <a:lt2>
        <a:srgbClr val="FFFFFF"/>
      </a:lt2>
      <a:accent1>
        <a:srgbClr val="B9B3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7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6010</TotalTime>
  <Words>870</Words>
  <Application>Microsoft Office PowerPoint</Application>
  <PresentationFormat>화면 슬라이드 쇼(16:9)</PresentationFormat>
  <Paragraphs>223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Roboto Condensed Light</vt:lpstr>
      <vt:lpstr>Calibri</vt:lpstr>
      <vt:lpstr>Georgia</vt:lpstr>
      <vt:lpstr>Bigshot One</vt:lpstr>
      <vt:lpstr>Nunito</vt:lpstr>
      <vt:lpstr>Malgun Gothic</vt:lpstr>
      <vt:lpstr>Malgun Gothic</vt:lpstr>
      <vt:lpstr>Consolas</vt:lpstr>
      <vt:lpstr>Arial</vt:lpstr>
      <vt:lpstr>Korean Minimalist Style Pitch Deck by Slidesgo</vt:lpstr>
      <vt:lpstr>Docker  Kubernetes</vt:lpstr>
      <vt:lpstr>특징</vt:lpstr>
      <vt:lpstr>docker-compose.yml overview</vt:lpstr>
      <vt:lpstr>Compose file format vs Docker Engine versions</vt:lpstr>
      <vt:lpstr>Environment Variables &amp; run</vt:lpstr>
      <vt:lpstr>Split Environments</vt:lpstr>
      <vt:lpstr>Simple Application #1</vt:lpstr>
      <vt:lpstr>Simple Application #2</vt:lpstr>
      <vt:lpstr>Simple Application #2</vt:lpstr>
      <vt:lpstr>Docker volume mount path(console)</vt:lpstr>
      <vt:lpstr>Docker volume mount path(Docker Desktop)</vt:lpstr>
      <vt:lpstr>More references docker compose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 Kubernetes</dc:title>
  <cp:lastModifiedBy>changho choo</cp:lastModifiedBy>
  <cp:revision>115</cp:revision>
  <dcterms:modified xsi:type="dcterms:W3CDTF">2022-01-14T04:18:48Z</dcterms:modified>
</cp:coreProperties>
</file>